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9" r:id="rId2"/>
    <p:sldMasterId id="2147483781" r:id="rId3"/>
  </p:sldMasterIdLst>
  <p:notesMasterIdLst>
    <p:notesMasterId r:id="rId16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9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F7DA-40FE-4E06-AFC1-70C12879E6D2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EBEC-8E3D-4160-AE6F-5AC4EAA3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3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EBEC-8E3D-4160-AE6F-5AC4EAA3DE5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49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EBEC-8E3D-4160-AE6F-5AC4EAA3DE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39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899F-FFF5-447B-AB8F-68F9724B59A5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42AD-EFCD-4100-B9A9-F53E553314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1DBB-FB84-4EC1-A755-588A53BBCCF4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024-BE5A-468E-A1D8-1ECFC2950D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0369-3B08-4D6D-A4FA-8C3AA5C4C544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3D92-7026-439A-AD73-BD8265AFCF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84E8-EB43-46C8-9000-D75BC062786F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5E4F-F1D9-45C6-9CD1-76E76620C1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B98D-26FC-4CE2-B335-6DC079F8DFB1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CFE5-27BD-4B17-AB79-C130B59596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BD58-312E-42ED-8041-7F9391324E26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216A-62C4-4EC2-A39D-78B3B9DF03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B4BA-18F8-470D-B9B0-228023540CE1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F522-02C9-4734-81AA-5774CEDFB9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1974-C59D-4D34-9141-AFC4053116AD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C4EC-A01C-4EE1-8EE1-42528988CB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DF1F-C296-42B6-8BB8-C90CA3FA4DD8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E6E9-C3B9-4311-BD22-13DAB4A703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3609-8A96-42F4-ABC9-C9F3ABC40711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CB4D-9F46-4D69-91D7-C9C27B035C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43C0-5B4C-41DD-9C70-512263D9AEA5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A0E6-7816-4C54-80F9-58D2F189CF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C39E6-916A-4E9D-AA4E-4617827FCB19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B1AC-5257-4D8E-A461-CD465B7620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6FE0-89D4-4BAA-8C37-EC9F3A84FE54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DB07-C28D-4703-853E-23C7A84A8C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74F9-C3B8-4278-AE1D-0C45C060DC3F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FE3A-17B5-4770-8D3A-23DB04AA80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0600-6333-4BF4-B1A6-902A37168043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CB8-87D8-4A77-BBC1-4538A50A11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2B1D-8106-47EB-85FD-6AF31450BC36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2A70-3C67-4E92-AA51-4A65D840B5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01F44FC0-7ACF-4D58-AECC-D39EE04D92AE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7DE6-F2D4-4833-AE19-ADB3012765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5D91-C153-4F40-82FE-BE6B8A851EFB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D977-FFDA-463F-A674-D397BB7821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3335-B181-4316-B14F-C0D1DBEF0738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9B1D-923E-4FC4-A204-7A4A5AE66D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55AE-6922-4936-9834-CEFBB6973951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7EE8-C725-4962-8EB6-EF826904B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A8E8-D38B-4150-AE3D-F5169E3C6BB5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7381-756C-4D09-BAE2-2243328A50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092E-7A8A-4738-902C-ABD7E4A3F6AA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B2AA-12CA-4D45-AEF5-3F3E901302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3AE6-F3A8-4B17-9BEF-890E472A3134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90E-3F0E-47F3-9346-79C9629DD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0B29-ECDA-41F2-8BF7-B9E839075DE7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A89C-4990-4EDC-ABA9-ABB6804CDF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E8C6-8D38-4D8D-94E5-4C4AC76EE23A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0CB3-437B-47BC-AEBD-DA6CD2C74E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46B5-295A-4C98-B5A0-D8EA1B00234C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8FD4-AD11-4922-95A5-6BC13EE5A3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438A-0EBA-4BD0-ABBC-DF9716EF044E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3E62-B936-47DC-9BF4-5A37D5E062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2A78-D484-4D1A-B3BD-2C98A6A37183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F647-255F-44D3-A56A-166F76878D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52E7-6288-4FDB-8950-BCEAD6D0D10C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FD00-0FA3-4B2F-9CAA-D47D0CE741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D044-7AEF-498E-8E11-A0F87E3C150F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493F-130E-46AA-98E8-48E45E30EB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118F-FAE4-4DCA-89D2-FAD808BAA8B9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7D1E-CEE1-4574-9BAE-11B8CCA814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E31D-58C9-4663-B38C-8614F47DC376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E4D0-69F2-444D-A366-B7B77D86C4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3E58-C640-4A2A-A30C-D58C93A530FD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C5C8-699A-423C-850E-9E86039B9E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B0FD-1A91-4A4B-B357-CC0162D8A8E8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4FC0-AB2A-4C0E-B59E-E7AA003387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6CEBC2-1A24-45B3-9C23-1F9212D51C23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DBF7F9-C9DB-4705-92CD-75124BF19A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97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796" r:id="rId8"/>
    <p:sldLayoutId id="2147483795" r:id="rId9"/>
    <p:sldLayoutId id="2147483822" r:id="rId10"/>
    <p:sldLayoutId id="2147483794" r:id="rId11"/>
    <p:sldLayoutId id="214748379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C252C9-AF25-46CE-BA2B-639864643905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C22962-B658-4525-B31E-84B35A9A62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C2489FE-F259-4232-A82D-DF1FD3731D1B}" type="datetimeFigureOut">
              <a:rPr lang="nl-NL"/>
              <a:pPr>
                <a:defRPr/>
              </a:pPr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D63FBD3-EC1F-449D-9FE6-9D804F8EDB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24" r:id="rId3"/>
    <p:sldLayoutId id="2147483814" r:id="rId4"/>
    <p:sldLayoutId id="2147483813" r:id="rId5"/>
    <p:sldLayoutId id="2147483812" r:id="rId6"/>
    <p:sldLayoutId id="2147483825" r:id="rId7"/>
    <p:sldLayoutId id="2147483811" r:id="rId8"/>
    <p:sldLayoutId id="2147483810" r:id="rId9"/>
    <p:sldLayoutId id="2147483809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Michelangelo College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800" dirty="0" smtClean="0"/>
              <a:t>Opleiding en Campus 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800" dirty="0" smtClean="0"/>
              <a:t>voor 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800" dirty="0" smtClean="0"/>
              <a:t>Kunst, Cultuur en Oude Ambachten</a:t>
            </a:r>
            <a:endParaRPr lang="nl-NL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39952" y="980728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nl-NL" sz="1050" dirty="0" err="1" smtClean="0">
                <a:solidFill>
                  <a:schemeClr val="bg1"/>
                </a:solidFill>
                <a:latin typeface="+mn-lt"/>
              </a:rPr>
              <a:t>oldiAvaacon</a:t>
            </a:r>
            <a:r>
              <a:rPr lang="nl-NL" sz="105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1050" dirty="0" err="1" smtClean="0">
                <a:solidFill>
                  <a:schemeClr val="bg1"/>
                </a:solidFill>
                <a:latin typeface="+mn-lt"/>
              </a:rPr>
              <a:t>Holdingng</a:t>
            </a:r>
            <a:r>
              <a:rPr lang="nl-NL" sz="105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1050" dirty="0" smtClean="0">
                <a:solidFill>
                  <a:schemeClr val="bg1"/>
                </a:solidFill>
                <a:latin typeface="+mn-lt"/>
              </a:rPr>
              <a:t>BV</a:t>
            </a:r>
            <a:endParaRPr lang="nl-NL" sz="105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3262"/>
            <a:ext cx="8229600" cy="407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u="sng" dirty="0" smtClean="0"/>
              <a:t>Risico</a:t>
            </a:r>
            <a:endParaRPr lang="nl-NL" sz="2800" b="1" u="sng" dirty="0"/>
          </a:p>
          <a:p>
            <a:pPr fontAlgn="auto">
              <a:spcAft>
                <a:spcPts val="0"/>
              </a:spcAft>
              <a:defRPr/>
            </a:pPr>
            <a:endParaRPr lang="nl-NL" sz="2800" b="1" u="sng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Tijd; met name de benodigde kennis ten behoeve van de ontwikkeling van de opleidingsrichting </a:t>
            </a:r>
            <a:r>
              <a:rPr lang="nl-NL" sz="2800" dirty="0"/>
              <a:t>O</a:t>
            </a:r>
            <a:r>
              <a:rPr lang="nl-NL" sz="2800" dirty="0" smtClean="0"/>
              <a:t>ude Ambachten is voornamelijk aanwezig bij ouderen. Snelle documentatie van kennis is noodzaak.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800" dirty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nl-NL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Analyse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b="1" u="sng" dirty="0" smtClean="0"/>
              <a:t>Stakeholders en budgetten</a:t>
            </a:r>
            <a:endParaRPr lang="nl-NL" b="1" u="sng" dirty="0"/>
          </a:p>
          <a:p>
            <a:pPr fontAlgn="auto">
              <a:spcAft>
                <a:spcPts val="0"/>
              </a:spcAft>
              <a:defRPr/>
            </a:pPr>
            <a:endParaRPr lang="nl-NL" b="1" u="sng" dirty="0" smtClean="0"/>
          </a:p>
          <a:p>
            <a:pPr fontAlgn="auto">
              <a:spcAft>
                <a:spcPts val="0"/>
              </a:spcAft>
              <a:defRPr/>
            </a:pPr>
            <a:endParaRPr lang="nl-NL" b="1" u="sng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Rijksoverheid begroting Monumentenzorg 2017: € 83 miljoen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Stichtingen per provincie en/of landelijk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Provinciale gelden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Particulieren</a:t>
            </a:r>
            <a:endParaRPr lang="nl-NL" dirty="0"/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Marktpotentie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567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b="1" dirty="0"/>
              <a:t> </a:t>
            </a:r>
            <a:r>
              <a:rPr lang="nl-NL" b="1" dirty="0" smtClean="0"/>
              <a:t>  </a:t>
            </a:r>
            <a:r>
              <a:rPr lang="nl-NL" b="1" u="sng" dirty="0" smtClean="0"/>
              <a:t>Eigenschappen</a:t>
            </a:r>
            <a:endParaRPr lang="nl-NL" b="1" u="sng" dirty="0"/>
          </a:p>
          <a:p>
            <a:pPr fontAlgn="auto">
              <a:spcAft>
                <a:spcPts val="0"/>
              </a:spcAft>
              <a:defRPr/>
            </a:pPr>
            <a:endParaRPr lang="nl-NL" b="1" u="sng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Aanwezigheid regulier ROC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Bestemming </a:t>
            </a:r>
            <a:r>
              <a:rPr lang="nl-NL" dirty="0" err="1" smtClean="0"/>
              <a:t>bedrijvingheid</a:t>
            </a:r>
            <a:endParaRPr lang="nl-NL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Goede bereikbaarheid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Campus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Aanwezigheid vakdocenten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Verblijfsaccommodatie docenten en studenten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Voorbeeld: voormalig COA-locatie Oldambt/Beerta</a:t>
            </a:r>
            <a:endParaRPr lang="nl-NL" dirty="0"/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Locatie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841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2276475"/>
            <a:ext cx="8229600" cy="4075113"/>
          </a:xfrm>
        </p:spPr>
        <p:txBody>
          <a:bodyPr/>
          <a:lstStyle/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3200" dirty="0"/>
              <a:t>Het realiseren van een middelbare beroepsopleiding </a:t>
            </a:r>
            <a:r>
              <a:rPr lang="nl-NL" sz="3200" dirty="0" smtClean="0"/>
              <a:t>dat Kunst</a:t>
            </a:r>
            <a:r>
              <a:rPr lang="nl-NL" sz="3200" dirty="0"/>
              <a:t>, </a:t>
            </a:r>
            <a:r>
              <a:rPr lang="nl-NL" sz="3200" dirty="0" smtClean="0"/>
              <a:t>Cultuur </a:t>
            </a:r>
            <a:r>
              <a:rPr lang="nl-NL" sz="3200" dirty="0"/>
              <a:t>en </a:t>
            </a:r>
            <a:r>
              <a:rPr lang="nl-NL" sz="3200" dirty="0" smtClean="0"/>
              <a:t>Oude Ambachten integreert </a:t>
            </a:r>
            <a:r>
              <a:rPr lang="nl-NL" sz="3200" dirty="0"/>
              <a:t>in haar aanbod</a:t>
            </a:r>
            <a:r>
              <a:rPr lang="nl-NL" sz="3200" dirty="0" smtClean="0"/>
              <a:t>.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3200" dirty="0" smtClean="0"/>
              <a:t>Het </a:t>
            </a:r>
            <a:r>
              <a:rPr lang="nl-NL" sz="3200" dirty="0"/>
              <a:t>realiseren van een campus </a:t>
            </a:r>
            <a:r>
              <a:rPr lang="nl-NL" sz="3200" dirty="0" smtClean="0"/>
              <a:t>waar ambachtelijk </a:t>
            </a:r>
            <a:r>
              <a:rPr lang="nl-NL" sz="3200" dirty="0"/>
              <a:t>en </a:t>
            </a:r>
            <a:r>
              <a:rPr lang="nl-NL" sz="3200" dirty="0" smtClean="0"/>
              <a:t>kunstzinnig </a:t>
            </a:r>
            <a:r>
              <a:rPr lang="nl-NL" sz="3200" dirty="0"/>
              <a:t>MKB haar activiteiten kan </a:t>
            </a:r>
            <a:r>
              <a:rPr lang="nl-NL" sz="3200" dirty="0" smtClean="0"/>
              <a:t>ontwikkelen. </a:t>
            </a:r>
            <a:endParaRPr lang="nl-NL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Doelstelling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113061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287837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nl-NL" b="1" u="sng" dirty="0"/>
              <a:t>Het </a:t>
            </a:r>
            <a:r>
              <a:rPr lang="nl-NL" b="1" u="sng" dirty="0" smtClean="0"/>
              <a:t>Michelangelo College zal </a:t>
            </a:r>
            <a:r>
              <a:rPr lang="nl-NL" b="1" u="sng" dirty="0"/>
              <a:t>een structurele </a:t>
            </a:r>
            <a:r>
              <a:rPr lang="nl-NL" b="1" u="sng" dirty="0" smtClean="0"/>
              <a:t>bijdrage leveren </a:t>
            </a:r>
            <a:r>
              <a:rPr lang="nl-NL" b="1" u="sng" dirty="0"/>
              <a:t>aan</a:t>
            </a:r>
            <a:r>
              <a:rPr lang="nl-NL" b="1" u="sng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endParaRPr lang="nl-NL" b="1" u="sng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De invulling van een </a:t>
            </a:r>
            <a:r>
              <a:rPr lang="nl-NL" sz="2400" dirty="0" smtClean="0"/>
              <a:t>kunstopleiding-MBO, </a:t>
            </a:r>
            <a:r>
              <a:rPr lang="nl-NL" sz="2400" dirty="0"/>
              <a:t>dat als opstap dient voor kunstopleidingen HBO, </a:t>
            </a:r>
            <a:r>
              <a:rPr lang="nl-NL" sz="2400" dirty="0" smtClean="0"/>
              <a:t>zoals bijv. Minerva (niche!)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Het </a:t>
            </a:r>
            <a:r>
              <a:rPr lang="nl-NL" sz="2400" dirty="0"/>
              <a:t>herstellen van de integratie tussen </a:t>
            </a:r>
            <a:r>
              <a:rPr lang="nl-NL" sz="2400" dirty="0" smtClean="0"/>
              <a:t>Kunst</a:t>
            </a:r>
            <a:r>
              <a:rPr lang="nl-NL" sz="2400" dirty="0"/>
              <a:t>, </a:t>
            </a:r>
            <a:r>
              <a:rPr lang="nl-NL" sz="2400" dirty="0" smtClean="0"/>
              <a:t>Cultuur </a:t>
            </a:r>
            <a:r>
              <a:rPr lang="nl-NL" sz="2400" dirty="0"/>
              <a:t>en </a:t>
            </a:r>
            <a:r>
              <a:rPr lang="nl-NL" sz="2400" dirty="0" smtClean="0"/>
              <a:t>Oude Ambachten </a:t>
            </a:r>
            <a:r>
              <a:rPr lang="nl-NL" sz="2400" dirty="0"/>
              <a:t>zoals dat tot </a:t>
            </a:r>
            <a:r>
              <a:rPr lang="nl-NL" sz="2400" dirty="0" smtClean="0"/>
              <a:t>circa </a:t>
            </a:r>
            <a:r>
              <a:rPr lang="nl-NL" sz="2400" dirty="0"/>
              <a:t>1880 gemeengoed was. </a:t>
            </a:r>
            <a:endParaRPr lang="nl-NL" sz="2400" dirty="0" smtClean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De systematische en efficiënte preservatie van </a:t>
            </a:r>
            <a:r>
              <a:rPr lang="nl-NL" sz="2400" dirty="0"/>
              <a:t>het Cultureel </a:t>
            </a:r>
            <a:r>
              <a:rPr lang="nl-NL" sz="2400" dirty="0" smtClean="0"/>
              <a:t>Erfgoed.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De ontwikkeling </a:t>
            </a:r>
            <a:r>
              <a:rPr lang="nl-NL" sz="2400" dirty="0"/>
              <a:t>van </a:t>
            </a:r>
            <a:r>
              <a:rPr lang="nl-NL" sz="2400" dirty="0" smtClean="0"/>
              <a:t>algehele alsook specifieke werkgelegenheidsverbetering </a:t>
            </a:r>
            <a:r>
              <a:rPr lang="nl-NL" sz="2400" dirty="0"/>
              <a:t>in de regio.</a:t>
            </a:r>
          </a:p>
          <a:p>
            <a:pPr algn="l"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Visie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2650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750" y="2349500"/>
            <a:ext cx="8229600" cy="4075113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Het binnen korte termijn realiseren </a:t>
            </a:r>
            <a:r>
              <a:rPr lang="nl-NL" sz="2400" dirty="0"/>
              <a:t>van </a:t>
            </a:r>
            <a:r>
              <a:rPr lang="nl-NL" sz="2400" dirty="0" smtClean="0"/>
              <a:t>aanvullende certificaten op erkende Crebo-opleidingen van niveau </a:t>
            </a:r>
            <a:r>
              <a:rPr lang="nl-NL" sz="2400" dirty="0"/>
              <a:t>3 en 4 op basis van de integratie </a:t>
            </a:r>
            <a:r>
              <a:rPr lang="nl-NL" sz="2400" dirty="0" smtClean="0"/>
              <a:t>met Kunst</a:t>
            </a:r>
            <a:r>
              <a:rPr lang="nl-NL" sz="2400" dirty="0"/>
              <a:t>, </a:t>
            </a:r>
            <a:r>
              <a:rPr lang="nl-NL" sz="2400" dirty="0" smtClean="0"/>
              <a:t>Cultuur </a:t>
            </a:r>
            <a:r>
              <a:rPr lang="nl-NL" sz="2400" dirty="0"/>
              <a:t>en </a:t>
            </a:r>
            <a:r>
              <a:rPr lang="nl-NL" sz="2400" dirty="0" smtClean="0"/>
              <a:t>Oude Ambachten.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Het </a:t>
            </a:r>
            <a:r>
              <a:rPr lang="nl-NL" sz="2400" dirty="0"/>
              <a:t>ontwikkelen en aanbieden van </a:t>
            </a:r>
            <a:r>
              <a:rPr lang="nl-NL" sz="2400" dirty="0" smtClean="0"/>
              <a:t>maatwerkcursussen </a:t>
            </a:r>
            <a:r>
              <a:rPr lang="nl-NL" sz="2400" dirty="0"/>
              <a:t>voor gevestigde ambachtslieden en kunstenaars </a:t>
            </a:r>
            <a:r>
              <a:rPr lang="nl-NL" sz="2400" dirty="0" smtClean="0"/>
              <a:t>in samenwerking met </a:t>
            </a:r>
            <a:r>
              <a:rPr lang="nl-NL" sz="2400" dirty="0"/>
              <a:t>de Kenniscentra</a:t>
            </a:r>
            <a:r>
              <a:rPr lang="nl-NL" sz="2400" dirty="0" smtClean="0"/>
              <a:t>.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Het </a:t>
            </a:r>
            <a:r>
              <a:rPr lang="nl-NL" sz="2400" dirty="0"/>
              <a:t>ontwikkelen </a:t>
            </a:r>
            <a:r>
              <a:rPr lang="nl-NL" sz="2400" dirty="0" smtClean="0"/>
              <a:t>en creëren van </a:t>
            </a:r>
            <a:r>
              <a:rPr lang="nl-NL" sz="2400" dirty="0"/>
              <a:t>nieuwe werkgelegenheid </a:t>
            </a:r>
            <a:r>
              <a:rPr lang="nl-NL" sz="2400" dirty="0" smtClean="0"/>
              <a:t>als verlengstuk van en voor het </a:t>
            </a:r>
            <a:r>
              <a:rPr lang="nl-NL" sz="2400" dirty="0"/>
              <a:t>MKB </a:t>
            </a:r>
            <a:r>
              <a:rPr lang="nl-NL" sz="2400" dirty="0" smtClean="0"/>
              <a:t>met betrekking tot Kunst</a:t>
            </a:r>
            <a:r>
              <a:rPr lang="nl-NL" sz="2400" dirty="0"/>
              <a:t>, </a:t>
            </a:r>
            <a:r>
              <a:rPr lang="nl-NL" sz="2400" dirty="0" smtClean="0"/>
              <a:t>Cultuur </a:t>
            </a:r>
            <a:r>
              <a:rPr lang="nl-NL" sz="2400" dirty="0"/>
              <a:t>en </a:t>
            </a:r>
            <a:r>
              <a:rPr lang="nl-NL" sz="2400" dirty="0" smtClean="0"/>
              <a:t>Oude Ambachten.</a:t>
            </a:r>
            <a:endParaRPr lang="nl-NL" sz="2400" dirty="0"/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Uitgangspunten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3995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6457879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/>
              <a:t>Avacon</a:t>
            </a:r>
            <a:r>
              <a:rPr lang="nl-NL" sz="1050" dirty="0" smtClean="0"/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360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u="sng" dirty="0" smtClean="0"/>
              <a:t>Afdeling: Kunst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/>
              <a:t>Grafische </a:t>
            </a:r>
            <a:r>
              <a:rPr lang="nl-NL" sz="2200" dirty="0" smtClean="0"/>
              <a:t>technieken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Beeld </a:t>
            </a:r>
            <a:r>
              <a:rPr lang="nl-NL" sz="2200" dirty="0"/>
              <a:t>en </a:t>
            </a:r>
            <a:r>
              <a:rPr lang="nl-NL" sz="2200" dirty="0" smtClean="0"/>
              <a:t>geluid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Tekenen/schilderen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Textiele werkvormen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Metaal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Kunststofbewerking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Beeldhouwen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Houtbewerking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Bouw </a:t>
            </a:r>
            <a:r>
              <a:rPr lang="nl-NL" sz="2200" dirty="0"/>
              <a:t>en architectuur</a:t>
            </a:r>
          </a:p>
          <a:p>
            <a:pPr algn="l"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Onderwijsaanbod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/>
              <a:t>Avacon</a:t>
            </a:r>
            <a:r>
              <a:rPr lang="nl-NL" sz="1050" dirty="0" smtClean="0"/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000" b="1" u="sng" dirty="0" smtClean="0"/>
              <a:t>Afdeling: Ambacht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Grafische </a:t>
            </a:r>
            <a:r>
              <a:rPr lang="nl-NL" sz="2400" dirty="0" smtClean="0"/>
              <a:t>technieken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Beeld </a:t>
            </a:r>
            <a:r>
              <a:rPr lang="nl-NL" sz="2400" dirty="0"/>
              <a:t>en </a:t>
            </a:r>
            <a:r>
              <a:rPr lang="nl-NL" sz="2400" dirty="0" smtClean="0"/>
              <a:t>geluid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Tekenen </a:t>
            </a:r>
            <a:r>
              <a:rPr lang="nl-NL" sz="2400" dirty="0"/>
              <a:t>/</a:t>
            </a:r>
            <a:r>
              <a:rPr lang="nl-NL" sz="2400" dirty="0" smtClean="0"/>
              <a:t>schilderen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Textiele </a:t>
            </a:r>
            <a:r>
              <a:rPr lang="nl-NL" sz="2400" dirty="0"/>
              <a:t>werkvormen	</a:t>
            </a:r>
            <a:endParaRPr lang="nl-NL" sz="2400" dirty="0" smtClean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Metaalbewerking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Beeldhouwen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Houtbewerking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Bouw </a:t>
            </a:r>
            <a:r>
              <a:rPr lang="nl-NL" sz="2400" dirty="0"/>
              <a:t>en </a:t>
            </a:r>
            <a:r>
              <a:rPr lang="nl-NL" sz="2400" dirty="0" smtClean="0"/>
              <a:t>architectuur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Alle </a:t>
            </a:r>
            <a:r>
              <a:rPr lang="nl-NL" sz="2400" dirty="0"/>
              <a:t>andere op basis van onderzoek toe te voegen opleidingsoorten</a:t>
            </a:r>
          </a:p>
          <a:p>
            <a:pPr fontAlgn="auto">
              <a:spcAft>
                <a:spcPts val="0"/>
              </a:spcAft>
              <a:defRPr/>
            </a:pPr>
            <a:endParaRPr lang="nl-NL" sz="2800" b="1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Onderwijsaanbod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u="sng" dirty="0" smtClean="0"/>
              <a:t>Kracht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Aanwezige kennis en expertise is aanwezig bij de initiatiefnemers</a:t>
            </a:r>
            <a:endParaRPr lang="nl-NL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Invulling van de niche in opleidingsstructuur Kunst, Cultuur en Historische </a:t>
            </a:r>
            <a:r>
              <a:rPr lang="nl-NL" dirty="0"/>
              <a:t>A</a:t>
            </a:r>
            <a:r>
              <a:rPr lang="nl-NL" dirty="0" smtClean="0"/>
              <a:t>mbachten.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Reguliere financiering (toekomst)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Herwaardering van de Ambachtsschool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Vooropleiding voor HBO Kunst, zoals bijvoorbeeld Minerva</a:t>
            </a:r>
            <a:endParaRPr lang="nl-NL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Inspelen op grote </a:t>
            </a:r>
            <a:r>
              <a:rPr lang="nl-NL" dirty="0"/>
              <a:t>behoefte </a:t>
            </a:r>
            <a:r>
              <a:rPr lang="nl-NL" dirty="0" smtClean="0"/>
              <a:t>van vakpersoneel ten behoeve van kwalitatief hoogwaardig behoud en onderhouden Historisch Erfgoed</a:t>
            </a:r>
            <a:endParaRPr lang="nl-NL" dirty="0"/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Analyse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46839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u="sng" dirty="0" smtClean="0"/>
              <a:t>Uitdagingen</a:t>
            </a:r>
          </a:p>
          <a:p>
            <a:pPr fontAlgn="auto">
              <a:spcAft>
                <a:spcPts val="0"/>
              </a:spcAft>
              <a:defRPr/>
            </a:pPr>
            <a:endParaRPr lang="nl-NL" sz="2800" dirty="0" smtClean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Samenstelling projectteam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28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Kapitaalbehoefte</a:t>
            </a:r>
            <a:endParaRPr lang="nl-NL" sz="28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Analyse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55384" y="113061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u="sng" dirty="0" smtClean="0"/>
              <a:t>Kansen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Politieke en publieke positieve aandacht met betrekking tot behoud monumenten in het aardbevingsgebied</a:t>
            </a:r>
            <a:endParaRPr lang="nl-NL" sz="28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Structurele toename werkgelegenheid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Regionale positionering vanwege unieke vakopleidingen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Import, opleiding en behoud van unieke vakmensen</a:t>
            </a:r>
            <a:r>
              <a:rPr lang="nl-NL" sz="2800" dirty="0"/>
              <a:t> 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Structurele bijdrage in kwalitatief hoogwaardig behoud van Cultureel Erfgoed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800" dirty="0" smtClean="0"/>
              <a:t>Nationalisering/Internationalisering (EDR)</a:t>
            </a:r>
            <a:endParaRPr lang="nl-NL" sz="2800" dirty="0"/>
          </a:p>
          <a:p>
            <a:pPr fontAlgn="auto">
              <a:spcAft>
                <a:spcPts val="0"/>
              </a:spcAft>
              <a:defRPr/>
            </a:pPr>
            <a:endParaRPr lang="nl-NL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Analyse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29747" y="116632"/>
            <a:ext cx="843686" cy="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5275" y="6453188"/>
            <a:ext cx="2620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dirty="0">
                <a:latin typeface="+mn-lt"/>
              </a:rPr>
              <a:t>© </a:t>
            </a:r>
            <a:r>
              <a:rPr lang="nl-NL" sz="1050" dirty="0" err="1" smtClean="0">
                <a:latin typeface="+mn-lt"/>
              </a:rPr>
              <a:t>Avacon</a:t>
            </a:r>
            <a:r>
              <a:rPr lang="nl-NL" sz="1050" dirty="0" smtClean="0">
                <a:latin typeface="+mn-lt"/>
              </a:rPr>
              <a:t> Holding B.V.</a:t>
            </a:r>
            <a:endParaRPr lang="nl-NL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274</TotalTime>
  <Words>441</Words>
  <Application>Microsoft Office PowerPoint</Application>
  <PresentationFormat>Diavoorstelling (4:3)</PresentationFormat>
  <Paragraphs>100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Garamond</vt:lpstr>
      <vt:lpstr>Tahoma</vt:lpstr>
      <vt:lpstr>Tunga</vt:lpstr>
      <vt:lpstr>Wingdings</vt:lpstr>
      <vt:lpstr>Couture</vt:lpstr>
      <vt:lpstr>Custom Design</vt:lpstr>
      <vt:lpstr>BlackTie</vt:lpstr>
      <vt:lpstr>Michelangelo College</vt:lpstr>
      <vt:lpstr>Doelstelling</vt:lpstr>
      <vt:lpstr>Visie</vt:lpstr>
      <vt:lpstr>Uitgangspunten</vt:lpstr>
      <vt:lpstr>Onderwijsaanbod</vt:lpstr>
      <vt:lpstr>Onderwijsaanbod</vt:lpstr>
      <vt:lpstr>Analyse</vt:lpstr>
      <vt:lpstr>Analyse</vt:lpstr>
      <vt:lpstr>Analyse</vt:lpstr>
      <vt:lpstr>Analyse</vt:lpstr>
      <vt:lpstr>Marktpotentie</vt:lpstr>
      <vt:lpstr>Locatie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Michelangelo College</dc:title>
  <dc:creator>Sven Hazelhekke</dc:creator>
  <cp:lastModifiedBy>Hink _ Joke</cp:lastModifiedBy>
  <cp:revision>22</cp:revision>
  <dcterms:created xsi:type="dcterms:W3CDTF">2014-07-31T15:44:47Z</dcterms:created>
  <dcterms:modified xsi:type="dcterms:W3CDTF">2018-01-12T19:46:12Z</dcterms:modified>
</cp:coreProperties>
</file>